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989" r:id="rId4"/>
  </p:sldMasterIdLst>
  <p:notesMasterIdLst>
    <p:notesMasterId r:id="rId16"/>
  </p:notesMasterIdLst>
  <p:handoutMasterIdLst>
    <p:handoutMasterId r:id="rId17"/>
  </p:handoutMasterIdLst>
  <p:sldIdLst>
    <p:sldId id="270" r:id="rId5"/>
    <p:sldId id="500" r:id="rId6"/>
    <p:sldId id="494" r:id="rId7"/>
    <p:sldId id="504" r:id="rId8"/>
    <p:sldId id="495" r:id="rId9"/>
    <p:sldId id="498" r:id="rId10"/>
    <p:sldId id="497" r:id="rId11"/>
    <p:sldId id="502" r:id="rId12"/>
    <p:sldId id="499" r:id="rId13"/>
    <p:sldId id="503" r:id="rId14"/>
    <p:sldId id="496" r:id="rId15"/>
  </p:sldIdLst>
  <p:sldSz cx="9144000" cy="6858000" type="screen4x3"/>
  <p:notesSz cx="6997700" cy="9271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19" userDrawn="1">
          <p15:clr>
            <a:srgbClr val="A4A3A4"/>
          </p15:clr>
        </p15:guide>
        <p15:guide id="2" pos="22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4308"/>
    <a:srgbClr val="0F0C8F"/>
    <a:srgbClr val="CC0000"/>
    <a:srgbClr val="FFAE1A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Objects="1">
      <p:cViewPr varScale="1">
        <p:scale>
          <a:sx n="113" d="100"/>
          <a:sy n="113" d="100"/>
        </p:scale>
        <p:origin x="18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83" d="100"/>
          <a:sy n="83" d="100"/>
        </p:scale>
        <p:origin x="-2916" y="-96"/>
      </p:cViewPr>
      <p:guideLst>
        <p:guide orient="horz" pos="2919"/>
        <p:guide pos="22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257101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3471"/>
          </a:xfrm>
          <a:prstGeom prst="rect">
            <a:avLst/>
          </a:prstGeom>
        </p:spPr>
        <p:txBody>
          <a:bodyPr vert="horz" wrap="square" lIns="92400" tIns="46200" rIns="92400" bIns="4620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3471"/>
          </a:xfrm>
          <a:prstGeom prst="rect">
            <a:avLst/>
          </a:prstGeom>
        </p:spPr>
        <p:txBody>
          <a:bodyPr vert="horz" wrap="square" lIns="92400" tIns="46200" rIns="92400" bIns="4620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58165478-8271-4537-9DBA-6DB278E2C8C0}" type="datetime1">
              <a:rPr lang="en-US"/>
              <a:pPr>
                <a:defRPr/>
              </a:pPr>
              <a:t>5/18/2015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5325"/>
            <a:ext cx="463550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400" tIns="46200" rIns="92400" bIns="4620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03765"/>
            <a:ext cx="5598160" cy="4171233"/>
          </a:xfrm>
          <a:prstGeom prst="rect">
            <a:avLst/>
          </a:prstGeom>
        </p:spPr>
        <p:txBody>
          <a:bodyPr vert="horz" wrap="square" lIns="92400" tIns="46200" rIns="92400" bIns="4620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05937"/>
            <a:ext cx="3032337" cy="463470"/>
          </a:xfrm>
          <a:prstGeom prst="rect">
            <a:avLst/>
          </a:prstGeom>
        </p:spPr>
        <p:txBody>
          <a:bodyPr vert="horz" wrap="square" lIns="92400" tIns="46200" rIns="92400" bIns="4620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05937"/>
            <a:ext cx="3032337" cy="463470"/>
          </a:xfrm>
          <a:prstGeom prst="rect">
            <a:avLst/>
          </a:prstGeom>
        </p:spPr>
        <p:txBody>
          <a:bodyPr vert="horz" wrap="square" lIns="92400" tIns="46200" rIns="92400" bIns="4620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74EB2CD8-9047-43A5-BEAD-229CAC8CF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13162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 pitchFamily="-65" charset="-128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pitchFamily="-65" charset="-128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50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Rectangle 2051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640879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42645226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279512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927228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499753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7271589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744395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0623687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6722185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7146729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271499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pt_bkg1.png"/>
          <p:cNvPicPr>
            <a:picLocks noChangeAspect="1"/>
          </p:cNvPicPr>
          <p:nvPr/>
        </p:nvPicPr>
        <p:blipFill>
          <a:blip r:embed="rId2" cstate="print"/>
          <a:srcRect t="2948"/>
          <a:stretch>
            <a:fillRect/>
          </a:stretch>
        </p:blipFill>
        <p:spPr bwMode="auto">
          <a:xfrm>
            <a:off x="71062" y="0"/>
            <a:ext cx="9001881" cy="66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38024" y="1238250"/>
            <a:ext cx="7489976" cy="45392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6447" tIns="43223" rIns="86447" bIns="43223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sz="26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524000" y="4071938"/>
            <a:ext cx="6096000" cy="1143000"/>
          </a:xfrm>
        </p:spPr>
        <p:txBody>
          <a:bodyPr/>
          <a:lstStyle>
            <a:lvl1pPr marL="0" indent="0" algn="ctr">
              <a:buNone/>
              <a:defRPr/>
            </a:lvl1pPr>
            <a:lvl2pPr marL="432235" indent="0" algn="ctr">
              <a:buNone/>
              <a:defRPr/>
            </a:lvl2pPr>
            <a:lvl3pPr marL="864469" indent="0" algn="ctr">
              <a:buNone/>
              <a:defRPr/>
            </a:lvl3pPr>
            <a:lvl4pPr marL="1296702" indent="0" algn="ctr">
              <a:buNone/>
              <a:defRPr/>
            </a:lvl4pPr>
            <a:lvl5pPr marL="1728938" indent="0" algn="ctr">
              <a:buNone/>
              <a:defRPr/>
            </a:lvl5pPr>
            <a:lvl6pPr marL="2161172" indent="0" algn="ctr">
              <a:buNone/>
              <a:defRPr/>
            </a:lvl6pPr>
            <a:lvl7pPr marL="2593406" indent="0" algn="ctr">
              <a:buNone/>
              <a:defRPr/>
            </a:lvl7pPr>
            <a:lvl8pPr marL="3025640" indent="0" algn="ctr">
              <a:buNone/>
              <a:defRPr/>
            </a:lvl8pPr>
            <a:lvl9pPr marL="3457874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38" y="3143254"/>
            <a:ext cx="9001124" cy="4866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152400" y="6387148"/>
            <a:ext cx="9448800" cy="348941"/>
          </a:xfrm>
          <a:prstGeom prst="rect">
            <a:avLst/>
          </a:prstGeom>
          <a:noFill/>
        </p:spPr>
        <p:txBody>
          <a:bodyPr wrap="square" lIns="86486" tIns="43243" rIns="86486" bIns="43243" rtlCol="0">
            <a:spAutoFit/>
          </a:bodyPr>
          <a:lstStyle/>
          <a:p>
            <a:pPr algn="ctr"/>
            <a:r>
              <a:rPr lang="en-US" sz="850" kern="1200" dirty="0" smtClean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 Office of Science under Cooperative Agreement DE-SC0000661, the State of Michigan and</a:t>
            </a:r>
            <a:r>
              <a:rPr lang="en-US" sz="850" kern="1200" baseline="0" dirty="0" smtClean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Michigan </a:t>
            </a:r>
          </a:p>
          <a:p>
            <a:pPr algn="ctr"/>
            <a:r>
              <a:rPr lang="en-US" sz="850" kern="1200" baseline="0" dirty="0" smtClean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 State University. </a:t>
            </a:r>
            <a:r>
              <a:rPr lang="en-US" sz="850" kern="1200" dirty="0" smtClean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Michigan State University designs and establishes FRIB as a DOE Office of Science National User Facility in support of the mission of the Office of Nuclear Physics.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3011412" y="415238"/>
            <a:ext cx="2743200" cy="20999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900" y="471295"/>
            <a:ext cx="1600200" cy="20438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285755"/>
            <a:ext cx="8991600" cy="485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 smtClean="0"/>
              <a:t>J. Priller, May 2015 EPICS Collaboration Meeting - infoServ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426690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285755"/>
            <a:ext cx="8991600" cy="485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 smtClean="0"/>
              <a:t>J. Priller, May 2015 EPICS Collaboration Meeting - infoServ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0" y="5447409"/>
            <a:ext cx="9144000" cy="6858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6057009"/>
            <a:ext cx="9144000" cy="762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5460114"/>
            <a:ext cx="9067122" cy="584200"/>
          </a:xfrm>
        </p:spPr>
        <p:txBody>
          <a:bodyPr anchor="ctr"/>
          <a:lstStyle>
            <a:lvl1pPr marL="137099" indent="0">
              <a:spcBef>
                <a:spcPts val="0"/>
              </a:spcBef>
              <a:buNone/>
              <a:defRPr b="1" baseline="0"/>
            </a:lvl1pPr>
          </a:lstStyle>
          <a:p>
            <a:pPr lvl="0"/>
            <a:r>
              <a:rPr lang="en-US" dirty="0" smtClean="0"/>
              <a:t>Add takeaway message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00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281882"/>
            <a:ext cx="8991598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1" y="1067100"/>
            <a:ext cx="4423230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4644573" y="1071569"/>
            <a:ext cx="4423227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 smtClean="0"/>
              <a:t>J. Priller, May 2015 EPICS Collaboration Meeting - infoServ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4F88C639-55E7-4D97-AC8D-4B42A67367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099"/>
            <a:ext cx="8991604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76200" y="3581400"/>
            <a:ext cx="8991604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 smtClean="0"/>
              <a:t>J. Priller, May 2015 EPICS Collaboration Meeting - infoServ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BCDB990A-6268-4898-A641-7F04AAB15E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r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281882"/>
            <a:ext cx="8991598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1" y="1067099"/>
            <a:ext cx="4419600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4625530" y="1067099"/>
            <a:ext cx="4442275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76206" y="3581400"/>
            <a:ext cx="4419599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25530" y="3581400"/>
            <a:ext cx="4442275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 smtClean="0"/>
              <a:t>J. Priller, May 2015 EPICS Collaboration Meeting - infoServ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74887700-F8AD-4E75-9DA6-99EB4D2760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 smtClean="0"/>
              <a:t>J. Priller, May 2015 EPICS Collaboration Meeting - infoServ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CF988859-7953-4624-98C4-717249B46A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clea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 smtClean="0"/>
              <a:t>J. Priller, May 2015 EPICS Collaboration Meeting - infoServ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888FC917-2F4D-45AC-AA7A-EF80FFB23A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96" y="75904"/>
            <a:ext cx="8992810" cy="4866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96" y="1067100"/>
            <a:ext cx="8992810" cy="502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140680" y="6356450"/>
            <a:ext cx="4241321" cy="364628"/>
          </a:xfrm>
          <a:prstGeom prst="rect">
            <a:avLst/>
          </a:prstGeom>
        </p:spPr>
        <p:txBody>
          <a:bodyPr lIns="0" tIns="45712" rIns="0" bIns="45712" anchor="b"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 smtClean="0"/>
              <a:t>J. Priller, May 2015 EPICS Collaboration Meeting - infoServ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82000" y="6356450"/>
            <a:ext cx="762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100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, Slide </a:t>
            </a:r>
            <a:fld id="{D30A2C6D-39BC-4576-856C-8743CF76CC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91" r:id="rId2"/>
    <p:sldLayoutId id="2147484007" r:id="rId3"/>
    <p:sldLayoutId id="2147483992" r:id="rId4"/>
    <p:sldLayoutId id="2147483993" r:id="rId5"/>
    <p:sldLayoutId id="2147483994" r:id="rId6"/>
    <p:sldLayoutId id="2147483995" r:id="rId7"/>
    <p:sldLayoutId id="2147483996" r:id="rId8"/>
  </p:sldLayoutIdLst>
  <p:hf hdr="0" dt="0"/>
  <p:txStyles>
    <p:titleStyle>
      <a:lvl1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57036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914074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371109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828148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80178" indent="-180178" algn="l" defTabSz="803293" rtl="0" eaLnBrk="1" fontAlgn="base" hangingPunct="1">
        <a:lnSpc>
          <a:spcPct val="90000"/>
        </a:lnSpc>
        <a:spcBef>
          <a:spcPts val="1206"/>
        </a:spcBef>
        <a:spcAft>
          <a:spcPct val="0"/>
        </a:spcAft>
        <a:buSzPct val="100000"/>
        <a:buFont typeface="Wingdings" pitchFamily="2" charset="2"/>
        <a:buChar char="§"/>
        <a:defRPr sz="2200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63359" indent="-151650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Arial" pitchFamily="34" charset="0"/>
        <a:buChar char="•"/>
        <a:defRPr sz="20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91584" indent="-160658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Lucida Grande" charset="0"/>
        <a:buChar char="»"/>
        <a:defRPr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728219" indent="-133632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Arial" pitchFamily="34" charset="0"/>
        <a:buChar char="•"/>
        <a:defRPr sz="16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4pPr>
      <a:lvl5pPr marL="1002991" indent="-180178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Lucida Grande" charset="0"/>
        <a:buChar char="»"/>
        <a:defRPr sz="14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5pPr>
      <a:lvl6pPr marL="2223294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6pPr>
      <a:lvl7pPr marL="2680333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137372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8pPr>
      <a:lvl9pPr marL="3594407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6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74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09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48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86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24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60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96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ubtitle 6"/>
          <p:cNvSpPr>
            <a:spLocks noGrp="1"/>
          </p:cNvSpPr>
          <p:nvPr>
            <p:ph type="subTitle" idx="1"/>
          </p:nvPr>
        </p:nvSpPr>
        <p:spPr>
          <a:xfrm>
            <a:off x="1524000" y="4495800"/>
            <a:ext cx="6096000" cy="719138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John A. </a:t>
            </a:r>
            <a:r>
              <a:rPr lang="en-US" dirty="0" err="1" smtClean="0">
                <a:latin typeface="Arial" pitchFamily="34" charset="0"/>
                <a:ea typeface="ＭＳ Ｐゴシック"/>
                <a:cs typeface="ＭＳ Ｐゴシック"/>
              </a:rPr>
              <a:t>Priller</a:t>
            </a:r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/>
            </a:r>
            <a:b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</a:br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Senior Engineer</a:t>
            </a:r>
          </a:p>
        </p:txBody>
      </p:sp>
      <p:sp>
        <p:nvSpPr>
          <p:cNvPr id="9219" name="Title 5"/>
          <p:cNvSpPr>
            <a:spLocks noGrp="1"/>
          </p:cNvSpPr>
          <p:nvPr>
            <p:ph type="title"/>
          </p:nvPr>
        </p:nvSpPr>
        <p:spPr>
          <a:xfrm>
            <a:off x="71438" y="3162396"/>
            <a:ext cx="9001124" cy="641157"/>
          </a:xfrm>
        </p:spPr>
        <p:txBody>
          <a:bodyPr/>
          <a:lstStyle/>
          <a:p>
            <a:r>
              <a:rPr lang="en-US" sz="4400" dirty="0" smtClean="0">
                <a:latin typeface="Arial" pitchFamily="34" charset="0"/>
                <a:ea typeface="ＭＳ Ｐゴシック"/>
                <a:cs typeface="ＭＳ Ｐゴシック"/>
              </a:rPr>
              <a:t>infoServ</a:t>
            </a:r>
            <a:endParaRPr lang="en-US" sz="4000" dirty="0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Arial" pitchFamily="34" charset="0"/>
                <a:ea typeface="ＭＳ Ｐゴシック"/>
              </a:rPr>
              <a:t>One </a:t>
            </a:r>
            <a:r>
              <a:rPr lang="en-US" sz="2400" dirty="0" smtClean="0">
                <a:latin typeface="Arial" pitchFamily="34" charset="0"/>
                <a:ea typeface="ＭＳ Ｐゴシック"/>
              </a:rPr>
              <a:t>must </a:t>
            </a:r>
            <a:r>
              <a:rPr lang="en-US" sz="2400" dirty="0">
                <a:latin typeface="Arial" pitchFamily="34" charset="0"/>
                <a:ea typeface="ＭＳ Ｐゴシック"/>
              </a:rPr>
              <a:t>know the name or IP-address and assigned </a:t>
            </a:r>
            <a:r>
              <a:rPr lang="en-US" sz="2400" dirty="0" err="1">
                <a:latin typeface="Arial" pitchFamily="34" charset="0"/>
                <a:ea typeface="ＭＳ Ｐゴシック"/>
              </a:rPr>
              <a:t>infoServ</a:t>
            </a:r>
            <a:r>
              <a:rPr lang="en-US" sz="2400" dirty="0">
                <a:latin typeface="Arial" pitchFamily="34" charset="0"/>
                <a:ea typeface="ＭＳ Ｐゴシック"/>
              </a:rPr>
              <a:t> port number of every </a:t>
            </a:r>
            <a:r>
              <a:rPr lang="en-US" sz="2400" dirty="0" smtClean="0">
                <a:latin typeface="Arial" pitchFamily="34" charset="0"/>
                <a:ea typeface="ＭＳ Ｐゴシック"/>
              </a:rPr>
              <a:t>IOC that scripts need to access.  We use a SQLite database for this right now, a formal SQL database is being designed.</a:t>
            </a:r>
          </a:p>
          <a:p>
            <a:pPr marL="0" indent="0">
              <a:buNone/>
            </a:pPr>
            <a:endParaRPr lang="en-US" sz="1400" dirty="0">
              <a:latin typeface="Arial" pitchFamily="34" charset="0"/>
              <a:ea typeface="ＭＳ Ｐゴシック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Arial" pitchFamily="34" charset="0"/>
                <a:ea typeface="ＭＳ Ｐゴシック"/>
              </a:rPr>
              <a:t>The service can be abused out of ignorance or laziness: someone </a:t>
            </a:r>
            <a:r>
              <a:rPr lang="en-US" sz="2400" dirty="0" smtClean="0">
                <a:latin typeface="Arial" pitchFamily="34" charset="0"/>
                <a:ea typeface="ＭＳ Ｐゴシック"/>
              </a:rPr>
              <a:t>might </a:t>
            </a:r>
            <a:r>
              <a:rPr lang="en-US" sz="2400" dirty="0">
                <a:latin typeface="Arial" pitchFamily="34" charset="0"/>
                <a:ea typeface="ＭＳ Ｐゴシック"/>
              </a:rPr>
              <a:t>write code to repeatedly fetch the .VAL fields for records because that's easier </a:t>
            </a:r>
            <a:r>
              <a:rPr lang="en-US" sz="2400" dirty="0" smtClean="0">
                <a:latin typeface="Arial" pitchFamily="34" charset="0"/>
                <a:ea typeface="ＭＳ Ｐゴシック"/>
              </a:rPr>
              <a:t>for them than </a:t>
            </a:r>
            <a:r>
              <a:rPr lang="en-US" sz="2400" dirty="0">
                <a:latin typeface="Arial" pitchFamily="34" charset="0"/>
                <a:ea typeface="ＭＳ Ｐゴシック"/>
              </a:rPr>
              <a:t>the preferred method of setting up Channel Access monitors</a:t>
            </a:r>
            <a:r>
              <a:rPr lang="en-US" sz="2400" dirty="0" smtClean="0">
                <a:latin typeface="Arial" pitchFamily="34" charset="0"/>
                <a:ea typeface="ＭＳ Ｐゴシック"/>
              </a:rPr>
              <a:t>.</a:t>
            </a:r>
          </a:p>
          <a:p>
            <a:pPr marL="0" indent="0">
              <a:buNone/>
            </a:pPr>
            <a:endParaRPr lang="en-US" sz="1400" dirty="0">
              <a:latin typeface="Arial" pitchFamily="34" charset="0"/>
              <a:ea typeface="ＭＳ Ｐゴシック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Arial" pitchFamily="34" charset="0"/>
                <a:ea typeface="ＭＳ Ｐゴシック"/>
              </a:rPr>
              <a:t>Files in or under the IOC's “top” directory (the only </a:t>
            </a:r>
            <a:r>
              <a:rPr lang="en-US" sz="2400" dirty="0" smtClean="0">
                <a:latin typeface="Arial" pitchFamily="34" charset="0"/>
                <a:ea typeface="ＭＳ Ｐゴシック"/>
              </a:rPr>
              <a:t>directories </a:t>
            </a:r>
            <a:r>
              <a:rPr lang="en-US" sz="2400" dirty="0" err="1">
                <a:latin typeface="Arial" pitchFamily="34" charset="0"/>
                <a:ea typeface="ＭＳ Ｐゴシック"/>
              </a:rPr>
              <a:t>infoServ</a:t>
            </a:r>
            <a:r>
              <a:rPr lang="en-US" sz="2400" dirty="0">
                <a:latin typeface="Arial" pitchFamily="34" charset="0"/>
                <a:ea typeface="ＭＳ Ｐゴシック"/>
              </a:rPr>
              <a:t> allows access to unless configured otherwise) may contain </a:t>
            </a:r>
            <a:r>
              <a:rPr lang="en-US" sz="2400" dirty="0" smtClean="0">
                <a:latin typeface="Arial" pitchFamily="34" charset="0"/>
                <a:ea typeface="ＭＳ Ｐゴシック"/>
              </a:rPr>
              <a:t>sensitive or </a:t>
            </a:r>
            <a:r>
              <a:rPr lang="en-US" sz="2400" smtClean="0">
                <a:latin typeface="Arial" pitchFamily="34" charset="0"/>
                <a:ea typeface="ＭＳ Ｐゴシック"/>
              </a:rPr>
              <a:t>proprietary </a:t>
            </a:r>
            <a:r>
              <a:rPr lang="en-US" sz="2400" smtClean="0">
                <a:latin typeface="Arial" pitchFamily="34" charset="0"/>
                <a:ea typeface="ＭＳ Ｐゴシック"/>
              </a:rPr>
              <a:t>information.</a:t>
            </a:r>
            <a:endParaRPr lang="en-US" sz="2400" dirty="0" smtClean="0">
              <a:latin typeface="Arial" pitchFamily="34" charset="0"/>
              <a:ea typeface="ＭＳ Ｐゴシック"/>
            </a:endParaRPr>
          </a:p>
        </p:txBody>
      </p:sp>
      <p:sp>
        <p:nvSpPr>
          <p:cNvPr id="11267" name="Title 4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479425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Issues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J. Priller, May 2015 EPICS Collaboration Meeting - infoServ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, Slide </a:t>
            </a:r>
            <a:fld id="{1D2CDB64-C772-4C10-8066-C769534B205C}" type="slidenum">
              <a:rPr lang="en-US" smtClean="0"/>
              <a:pPr algn="l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67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5"/>
          <p:cNvSpPr>
            <a:spLocks noGrp="1"/>
          </p:cNvSpPr>
          <p:nvPr>
            <p:ph idx="1"/>
          </p:nvPr>
        </p:nvSpPr>
        <p:spPr>
          <a:xfrm>
            <a:off x="3733800" y="1475184"/>
            <a:ext cx="1676400" cy="2209800"/>
          </a:xfrm>
        </p:spPr>
        <p:txBody>
          <a:bodyPr/>
          <a:lstStyle/>
          <a:p>
            <a:pPr marL="0" indent="0" algn="ctr">
              <a:buNone/>
            </a:pPr>
            <a:r>
              <a:rPr lang="en-US" sz="16600" dirty="0" smtClean="0">
                <a:latin typeface="Arial" pitchFamily="34" charset="0"/>
                <a:ea typeface="ＭＳ Ｐゴシック"/>
                <a:cs typeface="ＭＳ Ｐゴシック"/>
              </a:rPr>
              <a:t>?</a:t>
            </a:r>
          </a:p>
        </p:txBody>
      </p:sp>
      <p:sp>
        <p:nvSpPr>
          <p:cNvPr id="12291" name="Title 4"/>
          <p:cNvSpPr>
            <a:spLocks noGrp="1"/>
          </p:cNvSpPr>
          <p:nvPr>
            <p:ph type="title"/>
          </p:nvPr>
        </p:nvSpPr>
        <p:spPr>
          <a:xfrm>
            <a:off x="76200" y="1"/>
            <a:ext cx="8991600" cy="9906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Questions?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J. Priller, May 2015 EPICS Collaboration Meeting - infoServ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, Slide </a:t>
            </a:r>
            <a:fld id="{1D2CDB64-C772-4C10-8066-C769534B205C}" type="slidenum">
              <a:rPr lang="en-US" smtClean="0"/>
              <a:pPr algn="l"/>
              <a:t>11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52400" y="4724400"/>
            <a:ext cx="8839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>
                <a:solidFill>
                  <a:srgbClr val="064308"/>
                </a:solidFill>
              </a:rPr>
              <a:t>infoServ</a:t>
            </a:r>
            <a:r>
              <a:rPr lang="en-US" sz="3200" dirty="0" smtClean="0">
                <a:solidFill>
                  <a:srgbClr val="064308"/>
                </a:solidFill>
              </a:rPr>
              <a:t> is available for download at:</a:t>
            </a:r>
          </a:p>
          <a:p>
            <a:pPr algn="ctr"/>
            <a:r>
              <a:rPr lang="en-US" sz="3200" dirty="0">
                <a:solidFill>
                  <a:srgbClr val="064308"/>
                </a:solidFill>
              </a:rPr>
              <a:t>https://groups.nscl.msu.edu/controls/#infoServ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5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02741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None/>
            </a:pPr>
            <a:r>
              <a:rPr lang="en-US" sz="2400" dirty="0" smtClean="0">
                <a:latin typeface="Arial" pitchFamily="34" charset="0"/>
                <a:ea typeface="ＭＳ Ｐゴシック"/>
              </a:rPr>
              <a:t>An </a:t>
            </a:r>
            <a:r>
              <a:rPr lang="en-US" sz="2400" dirty="0">
                <a:latin typeface="Arial" pitchFamily="34" charset="0"/>
                <a:ea typeface="ＭＳ Ｐゴシック"/>
              </a:rPr>
              <a:t>IOC task for </a:t>
            </a:r>
            <a:r>
              <a:rPr lang="en-US" sz="2400" dirty="0" smtClean="0">
                <a:latin typeface="Arial" pitchFamily="34" charset="0"/>
                <a:ea typeface="ＭＳ Ｐゴシック"/>
              </a:rPr>
              <a:t>providing </a:t>
            </a:r>
            <a:r>
              <a:rPr lang="en-US" sz="2400" dirty="0">
                <a:latin typeface="Arial" pitchFamily="34" charset="0"/>
                <a:ea typeface="ＭＳ Ｐゴシック"/>
              </a:rPr>
              <a:t>IOC, PV and other information to scripting languages like Python and Java </a:t>
            </a:r>
            <a:r>
              <a:rPr lang="en-US" sz="2400" dirty="0" smtClean="0">
                <a:latin typeface="Arial" pitchFamily="34" charset="0"/>
                <a:ea typeface="ＭＳ Ｐゴシック"/>
              </a:rPr>
              <a:t>using</a:t>
            </a:r>
            <a:r>
              <a:rPr lang="en-US" sz="2400" dirty="0" smtClean="0">
                <a:latin typeface="Arial" pitchFamily="34" charset="0"/>
                <a:ea typeface="ＭＳ Ｐゴシック"/>
              </a:rPr>
              <a:t> </a:t>
            </a:r>
            <a:r>
              <a:rPr lang="en-US" sz="2400" dirty="0">
                <a:latin typeface="Arial" pitchFamily="34" charset="0"/>
                <a:ea typeface="ＭＳ Ｐゴシック"/>
              </a:rPr>
              <a:t>HTTP URL requests.  [ </a:t>
            </a:r>
            <a:r>
              <a:rPr lang="en-US" sz="2400" dirty="0" smtClean="0">
                <a:latin typeface="Arial" pitchFamily="34" charset="0"/>
                <a:ea typeface="ＭＳ Ｐゴシック"/>
              </a:rPr>
              <a:t>NOTE: HTTP GET </a:t>
            </a:r>
            <a:r>
              <a:rPr lang="en-US" sz="2400" dirty="0">
                <a:latin typeface="Arial" pitchFamily="34" charset="0"/>
                <a:ea typeface="ＭＳ Ｐゴシック"/>
              </a:rPr>
              <a:t>only, PUT is never allowed! ]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None/>
            </a:pPr>
            <a:r>
              <a:rPr lang="en-US" sz="2400" dirty="0" smtClean="0">
                <a:latin typeface="Arial" pitchFamily="34" charset="0"/>
                <a:ea typeface="ＭＳ Ｐゴシック"/>
              </a:rPr>
              <a:t>Data </a:t>
            </a:r>
            <a:r>
              <a:rPr lang="en-US" sz="2400" dirty="0">
                <a:latin typeface="Arial" pitchFamily="34" charset="0"/>
                <a:ea typeface="ＭＳ Ｐゴシック"/>
              </a:rPr>
              <a:t>is returned in JSON-encoded text structures when appropriate, for easy </a:t>
            </a:r>
            <a:r>
              <a:rPr lang="en-US" sz="2400" dirty="0" smtClean="0">
                <a:latin typeface="Arial" pitchFamily="34" charset="0"/>
                <a:ea typeface="ＭＳ Ｐゴシック"/>
              </a:rPr>
              <a:t>parsing </a:t>
            </a:r>
            <a:r>
              <a:rPr lang="en-US" sz="2400" dirty="0">
                <a:latin typeface="Arial" pitchFamily="34" charset="0"/>
                <a:ea typeface="ＭＳ Ｐゴシック"/>
              </a:rPr>
              <a:t>using </a:t>
            </a:r>
            <a:r>
              <a:rPr lang="en-US" sz="2400" dirty="0" smtClean="0">
                <a:latin typeface="Arial" pitchFamily="34" charset="0"/>
                <a:ea typeface="ＭＳ Ｐゴシック"/>
              </a:rPr>
              <a:t>the JSON decoders available in most high-level scripting languages.</a:t>
            </a:r>
            <a:endParaRPr lang="en-US" sz="2400" dirty="0">
              <a:latin typeface="Arial" pitchFamily="34" charset="0"/>
              <a:ea typeface="ＭＳ Ｐゴシック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None/>
            </a:pPr>
            <a:r>
              <a:rPr lang="en-US" sz="2400" dirty="0" smtClean="0">
                <a:latin typeface="Arial" pitchFamily="34" charset="0"/>
                <a:ea typeface="ＭＳ Ｐゴシック"/>
              </a:rPr>
              <a:t>A </a:t>
            </a:r>
            <a:r>
              <a:rPr lang="en-US" sz="2400" dirty="0">
                <a:latin typeface="Arial" pitchFamily="34" charset="0"/>
                <a:ea typeface="ＭＳ Ｐゴシック"/>
              </a:rPr>
              <a:t>number of </a:t>
            </a:r>
            <a:r>
              <a:rPr lang="en-US" sz="2400" dirty="0" smtClean="0">
                <a:latin typeface="Arial" pitchFamily="34" charset="0"/>
                <a:ea typeface="ＭＳ Ｐゴシック"/>
              </a:rPr>
              <a:t>different informational </a:t>
            </a:r>
            <a:r>
              <a:rPr lang="en-US" sz="2400" dirty="0">
                <a:latin typeface="Arial" pitchFamily="34" charset="0"/>
                <a:ea typeface="ＭＳ Ｐゴシック"/>
              </a:rPr>
              <a:t>URLs are provided, more can be added by registering user URL </a:t>
            </a:r>
            <a:r>
              <a:rPr lang="en-US" sz="2400" dirty="0" smtClean="0">
                <a:latin typeface="Arial" pitchFamily="34" charset="0"/>
                <a:ea typeface="ＭＳ Ｐゴシック"/>
              </a:rPr>
              <a:t>handlers</a:t>
            </a:r>
            <a:r>
              <a:rPr lang="en-US" sz="2400" dirty="0">
                <a:latin typeface="Arial" pitchFamily="34" charset="0"/>
                <a:ea typeface="ＭＳ Ｐゴシック"/>
              </a:rPr>
              <a:t>. </a:t>
            </a:r>
            <a:endParaRPr lang="en-US" sz="2400" dirty="0" smtClean="0">
              <a:latin typeface="Arial" pitchFamily="34" charset="0"/>
              <a:ea typeface="ＭＳ Ｐゴシック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None/>
            </a:pPr>
            <a:r>
              <a:rPr lang="en-US" sz="2400" dirty="0" smtClean="0">
                <a:latin typeface="Arial" pitchFamily="34" charset="0"/>
                <a:ea typeface="ＭＳ Ｐゴシック"/>
              </a:rPr>
              <a:t>Small and self-contained, no support libraries needed, should run on any EPICS platform.</a:t>
            </a:r>
            <a:endParaRPr lang="en-US" sz="2400" dirty="0">
              <a:latin typeface="Arial" pitchFamily="34" charset="0"/>
              <a:ea typeface="ＭＳ Ｐゴシック"/>
            </a:endParaRPr>
          </a:p>
        </p:txBody>
      </p:sp>
      <p:sp>
        <p:nvSpPr>
          <p:cNvPr id="11267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What is </a:t>
            </a:r>
            <a:r>
              <a:rPr lang="en-US" dirty="0" err="1" smtClean="0">
                <a:latin typeface="Arial" pitchFamily="34" charset="0"/>
                <a:ea typeface="ＭＳ Ｐゴシック"/>
                <a:cs typeface="ＭＳ Ｐゴシック"/>
              </a:rPr>
              <a:t>infoServ</a:t>
            </a:r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J. Priller, May 2015 EPICS Collaboration Meeting - infoServ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, Slide </a:t>
            </a:r>
            <a:fld id="{1D2CDB64-C772-4C10-8066-C769534B205C}" type="slidenum">
              <a:rPr lang="en-US" smtClean="0"/>
              <a:pPr algn="l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67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2400" dirty="0" smtClean="0">
              <a:latin typeface="Arial" pitchFamily="34" charset="0"/>
              <a:ea typeface="ＭＳ Ｐゴシック"/>
              <a:cs typeface="ＭＳ Ｐゴシック"/>
            </a:endParaRPr>
          </a:p>
          <a:p>
            <a:pPr marL="0" indent="0">
              <a:buNone/>
            </a:pPr>
            <a:r>
              <a:rPr lang="en-US" sz="2400" dirty="0" smtClean="0">
                <a:latin typeface="Arial" pitchFamily="34" charset="0"/>
                <a:ea typeface="ＭＳ Ｐゴシック"/>
                <a:cs typeface="ＭＳ Ｐゴシック"/>
              </a:rPr>
              <a:t>There </a:t>
            </a:r>
            <a:r>
              <a:rPr lang="en-US" sz="2400" dirty="0">
                <a:latin typeface="Arial" pitchFamily="34" charset="0"/>
                <a:ea typeface="ＭＳ Ｐゴシック"/>
                <a:cs typeface="ＭＳ Ｐゴシック"/>
              </a:rPr>
              <a:t>is a </a:t>
            </a:r>
            <a:r>
              <a:rPr lang="en-US" sz="2400" u="sng" dirty="0">
                <a:latin typeface="Arial" pitchFamily="34" charset="0"/>
                <a:ea typeface="ＭＳ Ｐゴシック"/>
                <a:cs typeface="ＭＳ Ｐゴシック"/>
              </a:rPr>
              <a:t>LOT</a:t>
            </a:r>
            <a:r>
              <a:rPr lang="en-US" sz="2400" dirty="0">
                <a:latin typeface="Arial" pitchFamily="34" charset="0"/>
                <a:ea typeface="ＭＳ Ｐゴシック"/>
                <a:cs typeface="ＭＳ Ｐゴシック"/>
              </a:rPr>
              <a:t> of useful information </a:t>
            </a:r>
            <a:r>
              <a:rPr lang="en-US" sz="2400" dirty="0" smtClean="0">
                <a:latin typeface="Arial" pitchFamily="34" charset="0"/>
                <a:ea typeface="ＭＳ Ｐゴシック"/>
                <a:cs typeface="ＭＳ Ｐゴシック"/>
              </a:rPr>
              <a:t>known to an EPICS IOC that </a:t>
            </a:r>
            <a:r>
              <a:rPr lang="en-US" sz="2400" dirty="0">
                <a:latin typeface="Arial" pitchFamily="34" charset="0"/>
                <a:ea typeface="ＭＳ Ｐゴシック"/>
                <a:cs typeface="ＭＳ Ｐゴシック"/>
              </a:rPr>
              <a:t>cannot be </a:t>
            </a:r>
            <a:r>
              <a:rPr lang="en-US" sz="2400" dirty="0" smtClean="0">
                <a:latin typeface="Arial" pitchFamily="34" charset="0"/>
                <a:ea typeface="ＭＳ Ｐゴシック"/>
                <a:cs typeface="ＭＳ Ｐゴシック"/>
              </a:rPr>
              <a:t>retrieved using Channel </a:t>
            </a:r>
            <a:r>
              <a:rPr lang="en-US" sz="2400" dirty="0">
                <a:latin typeface="Arial" pitchFamily="34" charset="0"/>
                <a:ea typeface="ＭＳ Ｐゴシック"/>
                <a:cs typeface="ＭＳ Ｐゴシック"/>
              </a:rPr>
              <a:t>Access </a:t>
            </a:r>
            <a:r>
              <a:rPr lang="en-US" sz="2400" dirty="0" smtClean="0">
                <a:latin typeface="Arial" pitchFamily="34" charset="0"/>
                <a:ea typeface="ＭＳ Ｐゴシック"/>
                <a:cs typeface="ＭＳ Ｐゴシック"/>
              </a:rPr>
              <a:t>(not </a:t>
            </a:r>
            <a:r>
              <a:rPr lang="en-US" sz="2400" dirty="0">
                <a:latin typeface="Arial" pitchFamily="34" charset="0"/>
                <a:ea typeface="ＭＳ Ｐゴシック"/>
                <a:cs typeface="ＭＳ Ｐゴシック"/>
              </a:rPr>
              <a:t>in </a:t>
            </a:r>
            <a:r>
              <a:rPr lang="en-US" sz="2400" dirty="0" smtClean="0">
                <a:latin typeface="Arial" pitchFamily="34" charset="0"/>
                <a:ea typeface="ＭＳ Ｐゴシック"/>
                <a:cs typeface="ＭＳ Ｐゴシック"/>
              </a:rPr>
              <a:t>R3.x </a:t>
            </a:r>
            <a:r>
              <a:rPr lang="en-US" sz="2400" dirty="0">
                <a:latin typeface="Arial" pitchFamily="34" charset="0"/>
                <a:ea typeface="ＭＳ Ｐゴシック"/>
                <a:cs typeface="ＭＳ Ｐゴシック"/>
              </a:rPr>
              <a:t>anyway):</a:t>
            </a:r>
            <a:endParaRPr lang="en-US" sz="2400" dirty="0" smtClean="0">
              <a:latin typeface="Arial" pitchFamily="34" charset="0"/>
              <a:ea typeface="ＭＳ Ｐゴシック"/>
              <a:cs typeface="ＭＳ Ｐゴシック"/>
            </a:endParaRPr>
          </a:p>
          <a:p>
            <a:pPr marL="0" indent="0">
              <a:buNone/>
            </a:pPr>
            <a:endParaRPr lang="en-US" sz="1000" dirty="0" smtClean="0">
              <a:latin typeface="Arial" pitchFamily="34" charset="0"/>
              <a:ea typeface="ＭＳ Ｐゴシック"/>
              <a:cs typeface="ＭＳ Ｐゴシック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itchFamily="34" charset="0"/>
                <a:ea typeface="ＭＳ Ｐゴシック"/>
                <a:cs typeface="ＭＳ Ｐゴシック"/>
              </a:rPr>
              <a:t> Listing of all the record names on the IOC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dirty="0">
                <a:latin typeface="Arial" pitchFamily="34" charset="0"/>
                <a:ea typeface="ＭＳ Ｐゴシック"/>
                <a:cs typeface="ＭＳ Ｐゴシック"/>
              </a:rPr>
              <a:t> </a:t>
            </a:r>
            <a:r>
              <a:rPr lang="en-US" sz="2400" dirty="0" smtClean="0">
                <a:latin typeface="Arial" pitchFamily="34" charset="0"/>
                <a:ea typeface="ＭＳ Ｐゴシック"/>
                <a:cs typeface="ＭＳ Ｐゴシック"/>
              </a:rPr>
              <a:t>Record aliases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itchFamily="34" charset="0"/>
                <a:ea typeface="ＭＳ Ｐゴシック"/>
                <a:cs typeface="ＭＳ Ｐゴシック"/>
              </a:rPr>
              <a:t> Record information items i.e. info(</a:t>
            </a:r>
            <a:r>
              <a:rPr lang="en-US" sz="2400" dirty="0" err="1" smtClean="0">
                <a:latin typeface="Arial" pitchFamily="34" charset="0"/>
                <a:ea typeface="ＭＳ Ｐゴシック"/>
                <a:cs typeface="ＭＳ Ｐゴシック"/>
              </a:rPr>
              <a:t>key,value</a:t>
            </a:r>
            <a:r>
              <a:rPr lang="en-US" sz="2400" dirty="0" smtClean="0">
                <a:latin typeface="Arial" pitchFamily="34" charset="0"/>
                <a:ea typeface="ＭＳ Ｐゴシック"/>
                <a:cs typeface="ＭＳ Ｐゴシック"/>
              </a:rPr>
              <a:t>) – VERY useful!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itchFamily="34" charset="0"/>
                <a:ea typeface="ＭＳ Ｐゴシック"/>
                <a:cs typeface="ＭＳ Ｐゴシック"/>
              </a:rPr>
              <a:t> EPICS version information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itchFamily="34" charset="0"/>
                <a:ea typeface="ＭＳ Ｐゴシック"/>
                <a:cs typeface="ＭＳ Ｐゴシック"/>
              </a:rPr>
              <a:t> Environment variable and macro values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itchFamily="34" charset="0"/>
                <a:ea typeface="ＭＳ Ｐゴシック"/>
                <a:cs typeface="ＭＳ Ｐゴシック"/>
              </a:rPr>
              <a:t> st.cmd, *.</a:t>
            </a:r>
            <a:r>
              <a:rPr lang="en-US" sz="2400" dirty="0" err="1" smtClean="0">
                <a:latin typeface="Arial" pitchFamily="34" charset="0"/>
                <a:ea typeface="ＭＳ Ｐゴシック"/>
                <a:cs typeface="ＭＳ Ｐゴシック"/>
              </a:rPr>
              <a:t>dbd</a:t>
            </a:r>
            <a:r>
              <a:rPr lang="en-US" sz="2400" dirty="0" smtClean="0">
                <a:latin typeface="Arial" pitchFamily="34" charset="0"/>
                <a:ea typeface="ＭＳ Ｐゴシック"/>
                <a:cs typeface="ＭＳ Ｐゴシック"/>
              </a:rPr>
              <a:t>, *.</a:t>
            </a:r>
            <a:r>
              <a:rPr lang="en-US" sz="2400" dirty="0" err="1" smtClean="0">
                <a:latin typeface="Arial" pitchFamily="34" charset="0"/>
                <a:ea typeface="ＭＳ Ｐゴシック"/>
                <a:cs typeface="ＭＳ Ｐゴシック"/>
              </a:rPr>
              <a:t>db</a:t>
            </a:r>
            <a:r>
              <a:rPr lang="en-US" sz="2400" dirty="0" smtClean="0">
                <a:latin typeface="Arial" pitchFamily="34" charset="0"/>
                <a:ea typeface="ＭＳ Ｐゴシック"/>
                <a:cs typeface="ＭＳ Ｐゴシック"/>
              </a:rPr>
              <a:t>, *.substitutions and other file content</a:t>
            </a:r>
          </a:p>
          <a:p>
            <a:pPr marL="430926" lvl="2" indent="0">
              <a:buNone/>
            </a:pPr>
            <a:endParaRPr lang="en-US" sz="1100" dirty="0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0244" name="Title 4"/>
          <p:cNvSpPr>
            <a:spLocks noGrp="1"/>
          </p:cNvSpPr>
          <p:nvPr>
            <p:ph type="title"/>
          </p:nvPr>
        </p:nvSpPr>
        <p:spPr>
          <a:xfrm>
            <a:off x="76200" y="0"/>
            <a:ext cx="8991600" cy="990599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Why Would Anyone Need This? [1 of 2]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J. Priller, May 2015 EPICS Collaboration Meeting - infoServ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, Slide </a:t>
            </a:r>
            <a:fld id="{1D2CDB64-C772-4C10-8066-C769534B205C}" type="slidenum">
              <a:rPr lang="en-US" smtClean="0"/>
              <a:pPr algn="l"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0926" lvl="2" indent="0">
              <a:buNone/>
            </a:pPr>
            <a:endParaRPr lang="en-US" sz="1100" dirty="0" smtClean="0">
              <a:latin typeface="Arial" pitchFamily="34" charset="0"/>
              <a:ea typeface="ＭＳ Ｐゴシック"/>
              <a:cs typeface="ＭＳ Ｐゴシック"/>
            </a:endParaRPr>
          </a:p>
          <a:p>
            <a:pPr marL="430926" lvl="2" indent="0">
              <a:buNone/>
            </a:pPr>
            <a:endParaRPr lang="en-US" sz="1100" dirty="0" smtClean="0">
              <a:latin typeface="Arial" pitchFamily="34" charset="0"/>
              <a:ea typeface="ＭＳ Ｐゴシック"/>
              <a:cs typeface="ＭＳ Ｐゴシック"/>
            </a:endParaRPr>
          </a:p>
          <a:p>
            <a:pPr marL="0" indent="0">
              <a:buNone/>
            </a:pPr>
            <a:r>
              <a:rPr lang="en-US" sz="2400" dirty="0">
                <a:latin typeface="Arial" pitchFamily="34" charset="0"/>
                <a:ea typeface="ＭＳ Ｐゴシック"/>
                <a:cs typeface="ＭＳ Ｐゴシック"/>
              </a:rPr>
              <a:t>For some things that </a:t>
            </a:r>
            <a:r>
              <a:rPr lang="en-US" sz="2400" u="sng" dirty="0">
                <a:latin typeface="Arial" pitchFamily="34" charset="0"/>
                <a:ea typeface="ＭＳ Ｐゴシック"/>
                <a:cs typeface="ＭＳ Ｐゴシック"/>
              </a:rPr>
              <a:t>could</a:t>
            </a:r>
            <a:r>
              <a:rPr lang="en-US" sz="2400" dirty="0">
                <a:latin typeface="Arial" pitchFamily="34" charset="0"/>
                <a:ea typeface="ＭＳ Ｐゴシック"/>
                <a:cs typeface="ＭＳ Ｐゴシック"/>
              </a:rPr>
              <a:t> be done via </a:t>
            </a:r>
            <a:r>
              <a:rPr lang="en-US" sz="2400" dirty="0" smtClean="0">
                <a:latin typeface="Arial" pitchFamily="34" charset="0"/>
                <a:ea typeface="ＭＳ Ｐゴシック"/>
                <a:cs typeface="ＭＳ Ｐゴシック"/>
              </a:rPr>
              <a:t>Channel Access </a:t>
            </a:r>
            <a:r>
              <a:rPr lang="en-US" sz="2400" dirty="0">
                <a:latin typeface="Arial" pitchFamily="34" charset="0"/>
                <a:ea typeface="ＭＳ Ｐゴシック"/>
                <a:cs typeface="ＭＳ Ｐゴシック"/>
              </a:rPr>
              <a:t>(example: retrieve </a:t>
            </a:r>
            <a:r>
              <a:rPr lang="en-US" sz="2400" dirty="0" smtClean="0">
                <a:latin typeface="Arial" pitchFamily="34" charset="0"/>
                <a:ea typeface="ＭＳ Ｐゴシック"/>
                <a:cs typeface="ＭＳ Ｐゴシック"/>
              </a:rPr>
              <a:t>the RTYP and </a:t>
            </a:r>
            <a:r>
              <a:rPr lang="en-US" sz="2400" dirty="0">
                <a:latin typeface="Arial" pitchFamily="34" charset="0"/>
                <a:ea typeface="ＭＳ Ｐゴシック"/>
                <a:cs typeface="ＭＳ Ｐゴシック"/>
              </a:rPr>
              <a:t>ADEL </a:t>
            </a:r>
            <a:r>
              <a:rPr lang="en-US" sz="2400" dirty="0" smtClean="0">
                <a:latin typeface="Arial" pitchFamily="34" charset="0"/>
                <a:ea typeface="ＭＳ Ｐゴシック"/>
                <a:cs typeface="ＭＳ Ｐゴシック"/>
              </a:rPr>
              <a:t>field values </a:t>
            </a:r>
            <a:r>
              <a:rPr lang="en-US" sz="2400" dirty="0">
                <a:latin typeface="Arial" pitchFamily="34" charset="0"/>
                <a:ea typeface="ＭＳ Ｐゴシック"/>
                <a:cs typeface="ＭＳ Ｐゴシック"/>
              </a:rPr>
              <a:t>of every record) it's </a:t>
            </a:r>
            <a:r>
              <a:rPr lang="en-US" sz="2400" dirty="0" smtClean="0">
                <a:latin typeface="Arial" pitchFamily="34" charset="0"/>
                <a:ea typeface="ＭＳ Ｐゴシック"/>
                <a:cs typeface="ＭＳ Ｐゴシック"/>
              </a:rPr>
              <a:t>much simpler </a:t>
            </a:r>
            <a:r>
              <a:rPr lang="en-US" sz="2400" dirty="0">
                <a:latin typeface="Arial" pitchFamily="34" charset="0"/>
                <a:ea typeface="ＭＳ Ｐゴシック"/>
                <a:cs typeface="ＭＳ Ｐゴシック"/>
              </a:rPr>
              <a:t>for a script to </a:t>
            </a:r>
            <a:r>
              <a:rPr lang="en-US" sz="2400" dirty="0" smtClean="0">
                <a:latin typeface="Arial" pitchFamily="34" charset="0"/>
                <a:ea typeface="ＭＳ Ｐゴシック"/>
                <a:cs typeface="ＭＳ Ｐゴシック"/>
              </a:rPr>
              <a:t>make </a:t>
            </a:r>
            <a:r>
              <a:rPr lang="en-US" sz="2400" dirty="0">
                <a:latin typeface="Arial" pitchFamily="34" charset="0"/>
                <a:ea typeface="ＭＳ Ｐゴシック"/>
                <a:cs typeface="ＭＳ Ｐゴシック"/>
              </a:rPr>
              <a:t>a HTTP request and parse a JSON-encoded </a:t>
            </a:r>
            <a:r>
              <a:rPr lang="en-US" sz="2400" dirty="0" smtClean="0">
                <a:latin typeface="Arial" pitchFamily="34" charset="0"/>
                <a:ea typeface="ＭＳ Ｐゴシック"/>
                <a:cs typeface="ＭＳ Ｐゴシック"/>
              </a:rPr>
              <a:t>reply…</a:t>
            </a:r>
          </a:p>
          <a:p>
            <a:pPr marL="0" indent="0">
              <a:buNone/>
            </a:pPr>
            <a:endParaRPr lang="en-US" sz="2400" dirty="0">
              <a:latin typeface="Arial" pitchFamily="34" charset="0"/>
              <a:ea typeface="ＭＳ Ｐゴシック"/>
              <a:cs typeface="ＭＳ Ｐゴシック"/>
            </a:endParaRPr>
          </a:p>
          <a:p>
            <a:pPr marL="0" indent="0">
              <a:buNone/>
            </a:pPr>
            <a:r>
              <a:rPr lang="en-US" sz="2400" dirty="0" smtClean="0">
                <a:latin typeface="Arial" pitchFamily="34" charset="0"/>
                <a:ea typeface="ＭＳ Ｐゴシック"/>
                <a:cs typeface="ＭＳ Ｐゴシック"/>
              </a:rPr>
              <a:t>… </a:t>
            </a:r>
            <a:r>
              <a:rPr lang="en-US" sz="2400" dirty="0">
                <a:latin typeface="Arial" pitchFamily="34" charset="0"/>
                <a:ea typeface="ＭＳ Ｐゴシック"/>
                <a:cs typeface="ＭＳ Ｐゴシック"/>
              </a:rPr>
              <a:t>than it is to build tens or hundreds (or </a:t>
            </a:r>
            <a:r>
              <a:rPr lang="en-US" sz="2400" dirty="0" smtClean="0">
                <a:latin typeface="Arial" pitchFamily="34" charset="0"/>
                <a:ea typeface="ＭＳ Ｐゴシック"/>
                <a:cs typeface="ＭＳ Ｐゴシック"/>
              </a:rPr>
              <a:t>perhaps </a:t>
            </a:r>
            <a:r>
              <a:rPr lang="en-US" sz="2400" dirty="0">
                <a:latin typeface="Arial" pitchFamily="34" charset="0"/>
                <a:ea typeface="ＭＳ Ｐゴシック"/>
                <a:cs typeface="ＭＳ Ｐゴシック"/>
              </a:rPr>
              <a:t>thousands) of </a:t>
            </a:r>
            <a:r>
              <a:rPr lang="en-US" sz="2400" dirty="0" smtClean="0">
                <a:latin typeface="Arial" pitchFamily="34" charset="0"/>
                <a:ea typeface="ＭＳ Ｐゴシック"/>
                <a:cs typeface="ＭＳ Ｐゴシック"/>
              </a:rPr>
              <a:t>Channel Access </a:t>
            </a:r>
            <a:r>
              <a:rPr lang="en-US" sz="2400" dirty="0">
                <a:latin typeface="Arial" pitchFamily="34" charset="0"/>
                <a:ea typeface="ＭＳ Ｐゴシック"/>
                <a:cs typeface="ＭＳ Ｐゴシック"/>
              </a:rPr>
              <a:t>requests – and </a:t>
            </a:r>
            <a:r>
              <a:rPr lang="en-US" sz="2400" dirty="0" smtClean="0">
                <a:latin typeface="Arial" pitchFamily="34" charset="0"/>
                <a:ea typeface="ＭＳ Ｐゴシック"/>
                <a:cs typeface="ＭＳ Ｐゴシック"/>
              </a:rPr>
              <a:t>this method </a:t>
            </a:r>
            <a:r>
              <a:rPr lang="en-US" sz="2400" dirty="0">
                <a:latin typeface="Arial" pitchFamily="34" charset="0"/>
                <a:ea typeface="ＭＳ Ｐゴシック"/>
                <a:cs typeface="ＭＳ Ｐゴシック"/>
              </a:rPr>
              <a:t>is </a:t>
            </a:r>
            <a:r>
              <a:rPr lang="en-US" sz="2400" dirty="0" smtClean="0">
                <a:latin typeface="Arial" pitchFamily="34" charset="0"/>
                <a:ea typeface="ＭＳ Ｐゴシック"/>
                <a:cs typeface="ＭＳ Ｐゴシック"/>
              </a:rPr>
              <a:t>only possible when </a:t>
            </a:r>
            <a:r>
              <a:rPr lang="en-US" sz="2400" dirty="0" smtClean="0">
                <a:latin typeface="Arial" pitchFamily="34" charset="0"/>
                <a:ea typeface="ＭＳ Ｐゴシック"/>
                <a:cs typeface="ＭＳ Ｐゴシック"/>
              </a:rPr>
              <a:t>all the </a:t>
            </a:r>
            <a:r>
              <a:rPr lang="en-US" sz="2400" dirty="0">
                <a:latin typeface="Arial" pitchFamily="34" charset="0"/>
                <a:ea typeface="ＭＳ Ｐゴシック"/>
                <a:cs typeface="ＭＳ Ｐゴシック"/>
              </a:rPr>
              <a:t>record names are </a:t>
            </a:r>
            <a:r>
              <a:rPr lang="en-US" sz="2400" dirty="0" smtClean="0">
                <a:latin typeface="Arial" pitchFamily="34" charset="0"/>
                <a:ea typeface="ＭＳ Ｐゴシック"/>
                <a:cs typeface="ＭＳ Ｐゴシック"/>
              </a:rPr>
              <a:t>already known.</a:t>
            </a:r>
          </a:p>
        </p:txBody>
      </p:sp>
      <p:sp>
        <p:nvSpPr>
          <p:cNvPr id="10244" name="Title 4"/>
          <p:cNvSpPr>
            <a:spLocks noGrp="1"/>
          </p:cNvSpPr>
          <p:nvPr>
            <p:ph type="title"/>
          </p:nvPr>
        </p:nvSpPr>
        <p:spPr>
          <a:xfrm>
            <a:off x="76200" y="0"/>
            <a:ext cx="8991600" cy="990599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Why Would Anyone Need This? [2 of 2]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J. Priller, May 2015 EPICS Collaboration Meeting - infoServ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, Slide </a:t>
            </a:r>
            <a:fld id="{1D2CDB64-C772-4C10-8066-C769534B205C}" type="slidenum">
              <a:rPr lang="en-US" smtClean="0"/>
              <a:pPr algn="l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10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5"/>
          <p:cNvSpPr>
            <a:spLocks noGrp="1"/>
          </p:cNvSpPr>
          <p:nvPr>
            <p:ph idx="1"/>
          </p:nvPr>
        </p:nvSpPr>
        <p:spPr>
          <a:xfrm>
            <a:off x="152400" y="1047105"/>
            <a:ext cx="8915400" cy="5027414"/>
          </a:xfrm>
        </p:spPr>
        <p:txBody>
          <a:bodyPr/>
          <a:lstStyle/>
          <a:p>
            <a:pPr marL="0" indent="0">
              <a:buNone/>
            </a:pPr>
            <a:endParaRPr lang="en-US" sz="1600" b="1" dirty="0" smtClean="0">
              <a:latin typeface="Courier New" panose="02070309020205020404" pitchFamily="49" charset="0"/>
              <a:ea typeface="ＭＳ Ｐゴシック"/>
              <a:cs typeface="Courier New" panose="020703090202050204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 smtClean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record(</a:t>
            </a:r>
            <a:r>
              <a:rPr lang="en-US" sz="2000" b="1" dirty="0" err="1" smtClean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ai</a:t>
            </a:r>
            <a:r>
              <a:rPr lang="en-US" sz="20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, "DEMONSTRATION_AI_RECORD</a:t>
            </a:r>
            <a:r>
              <a:rPr lang="en-US" sz="2000" b="1" dirty="0" smtClean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")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 smtClean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{</a:t>
            </a:r>
            <a:endParaRPr lang="en-US" sz="2000" b="1" dirty="0">
              <a:latin typeface="Courier New" panose="02070309020205020404" pitchFamily="49" charset="0"/>
              <a:ea typeface="ＭＳ Ｐゴシック"/>
              <a:cs typeface="Courier New" panose="020703090202050204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  info("publish", "yes</a:t>
            </a:r>
            <a:r>
              <a:rPr lang="en-US" sz="2000" b="1" dirty="0" smtClean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")	# publish name in channel list</a:t>
            </a:r>
            <a:endParaRPr lang="en-US" sz="2000" b="1" dirty="0">
              <a:latin typeface="Courier New" panose="02070309020205020404" pitchFamily="49" charset="0"/>
              <a:ea typeface="ＭＳ Ｐゴシック"/>
              <a:cs typeface="Courier New" panose="020703090202050204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  info("archive", </a:t>
            </a:r>
            <a:r>
              <a:rPr lang="en-US" sz="2000" b="1" dirty="0" smtClean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“yes")	# archive record’s value</a:t>
            </a:r>
            <a:endParaRPr lang="en-US" sz="2000" b="1" dirty="0">
              <a:latin typeface="Courier New" panose="02070309020205020404" pitchFamily="49" charset="0"/>
              <a:ea typeface="ＭＳ Ｐゴシック"/>
              <a:cs typeface="Courier New" panose="020703090202050204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  alias("</a:t>
            </a:r>
            <a:r>
              <a:rPr lang="en-US" sz="2000" b="1" dirty="0" err="1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InternalAlias</a:t>
            </a:r>
            <a:r>
              <a:rPr lang="en-US" sz="2000" b="1" dirty="0" smtClean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")	# demo alias inside record</a:t>
            </a:r>
            <a:endParaRPr lang="en-US" sz="2000" b="1" dirty="0">
              <a:latin typeface="Courier New" panose="02070309020205020404" pitchFamily="49" charset="0"/>
              <a:ea typeface="ＭＳ Ｐゴシック"/>
              <a:cs typeface="Courier New" panose="020703090202050204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  field(DESC, "Demonstration </a:t>
            </a:r>
            <a:r>
              <a:rPr lang="en-US" sz="2000" b="1" dirty="0" err="1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ai</a:t>
            </a:r>
            <a:r>
              <a:rPr lang="en-US" sz="20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 record")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  field(DTYP, "Soft Channel")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  field(SCAN, "Passive")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  field(PREC, "2")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  field(ADEL, "0.1")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 smtClean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b="1" dirty="0" smtClean="0">
              <a:latin typeface="Courier New" panose="02070309020205020404" pitchFamily="49" charset="0"/>
              <a:ea typeface="ＭＳ Ｐゴシック"/>
              <a:cs typeface="Courier New" panose="020703090202050204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 smtClean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# demo alias outside the record</a:t>
            </a:r>
            <a:endParaRPr lang="en-US" sz="2000" b="1" dirty="0">
              <a:latin typeface="Courier New" panose="02070309020205020404" pitchFamily="49" charset="0"/>
              <a:ea typeface="ＭＳ Ｐゴシック"/>
              <a:cs typeface="Courier New" panose="020703090202050204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 smtClean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alias</a:t>
            </a:r>
            <a:r>
              <a:rPr lang="en-US" sz="20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("</a:t>
            </a:r>
            <a:r>
              <a:rPr lang="en-US" sz="2000" b="1" dirty="0" err="1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InternalAlias</a:t>
            </a:r>
            <a:r>
              <a:rPr lang="en-US" sz="20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", "</a:t>
            </a:r>
            <a:r>
              <a:rPr lang="en-US" sz="2000" b="1" dirty="0" err="1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ExternalAlias</a:t>
            </a:r>
            <a:r>
              <a:rPr lang="en-US" sz="20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")</a:t>
            </a:r>
          </a:p>
          <a:p>
            <a:pPr marL="0" indent="0">
              <a:buNone/>
            </a:pPr>
            <a:endParaRPr lang="en-US" dirty="0" smtClean="0">
              <a:latin typeface="Arial" pitchFamily="34" charset="0"/>
              <a:ea typeface="ＭＳ Ｐゴシック"/>
            </a:endParaRPr>
          </a:p>
        </p:txBody>
      </p:sp>
      <p:sp>
        <p:nvSpPr>
          <p:cNvPr id="11267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1437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Example: What’s </a:t>
            </a:r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o</a:t>
            </a:r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n </a:t>
            </a:r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t</a:t>
            </a:r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he IOC?</a:t>
            </a:r>
            <a:b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</a:br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A Sample Database File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J. Priller, May 2015 EPICS Collaboration Meeting - infoServ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, Slide </a:t>
            </a:r>
            <a:fld id="{1D2CDB64-C772-4C10-8066-C769534B205C}" type="slidenum">
              <a:rPr lang="en-US" smtClean="0"/>
              <a:pPr algn="l"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5"/>
          <p:cNvSpPr>
            <a:spLocks noGrp="1"/>
          </p:cNvSpPr>
          <p:nvPr>
            <p:ph idx="1"/>
          </p:nvPr>
        </p:nvSpPr>
        <p:spPr>
          <a:xfrm>
            <a:off x="1219200" y="2152371"/>
            <a:ext cx="6400800" cy="110883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2000" b="1" dirty="0" smtClean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...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2000" b="1" dirty="0" smtClean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iocInit()</a:t>
            </a:r>
            <a:endParaRPr lang="pt-BR" sz="2000" b="1" dirty="0">
              <a:latin typeface="Courier New" panose="02070309020205020404" pitchFamily="49" charset="0"/>
              <a:ea typeface="ＭＳ Ｐゴシック"/>
              <a:cs typeface="Courier New" panose="020703090202050204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err="1">
                <a:latin typeface="Arial" pitchFamily="34" charset="0"/>
                <a:ea typeface="ＭＳ Ｐゴシック"/>
              </a:rPr>
              <a:t>dbl</a:t>
            </a:r>
            <a:r>
              <a:rPr lang="en-US" dirty="0">
                <a:latin typeface="Arial" pitchFamily="34" charset="0"/>
                <a:ea typeface="ＭＳ Ｐゴシック"/>
              </a:rPr>
              <a:t> &gt; /home/</a:t>
            </a:r>
            <a:r>
              <a:rPr lang="en-US" dirty="0" err="1">
                <a:latin typeface="Arial" pitchFamily="34" charset="0"/>
                <a:ea typeface="ＭＳ Ｐゴシック"/>
              </a:rPr>
              <a:t>cf</a:t>
            </a:r>
            <a:r>
              <a:rPr lang="en-US" dirty="0">
                <a:latin typeface="Arial" pitchFamily="34" charset="0"/>
                <a:ea typeface="ＭＳ Ｐゴシック"/>
              </a:rPr>
              <a:t>-update/${HOSTNAME</a:t>
            </a:r>
            <a:r>
              <a:rPr lang="en-US" dirty="0" smtClean="0">
                <a:latin typeface="Arial" pitchFamily="34" charset="0"/>
                <a:ea typeface="ＭＳ Ｐゴシック"/>
              </a:rPr>
              <a:t>}.${IOC}.</a:t>
            </a:r>
            <a:r>
              <a:rPr lang="en-US" dirty="0" err="1">
                <a:latin typeface="Arial" pitchFamily="34" charset="0"/>
                <a:ea typeface="ＭＳ Ｐゴシック"/>
              </a:rPr>
              <a:t>dbl</a:t>
            </a:r>
            <a:endParaRPr lang="en-US" dirty="0" smtClean="0">
              <a:latin typeface="Arial" pitchFamily="34" charset="0"/>
              <a:ea typeface="ＭＳ Ｐゴシック"/>
            </a:endParaRPr>
          </a:p>
        </p:txBody>
      </p:sp>
      <p:sp>
        <p:nvSpPr>
          <p:cNvPr id="11267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1437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Example: What’s on the IOC?</a:t>
            </a:r>
            <a:b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</a:br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Our Previous Method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J. Priller, May 2015 EPICS Collaboration Meeting - infoServ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, Slide </a:t>
            </a:r>
            <a:fld id="{1D2CDB64-C772-4C10-8066-C769534B205C}" type="slidenum">
              <a:rPr lang="en-US" smtClean="0"/>
              <a:pPr algn="l"/>
              <a:t>6</a:t>
            </a:fld>
            <a:endParaRPr lang="en-US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 bwMode="auto">
          <a:xfrm>
            <a:off x="1219200" y="4127035"/>
            <a:ext cx="3724656" cy="953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178" indent="-180178" algn="l" defTabSz="803293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pt-BR" sz="1800" b="1" kern="0" dirty="0" smtClean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DEMONSTRATION_AI_RECORD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pt-BR" sz="1800" b="1" kern="0" dirty="0" smtClean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ExternalAlias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pt-BR" sz="1800" b="1" kern="0" dirty="0" smtClean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InternalAlias</a:t>
            </a:r>
          </a:p>
          <a:p>
            <a:pPr marL="0" indent="0">
              <a:buFont typeface="Wingdings" pitchFamily="2" charset="2"/>
              <a:buNone/>
            </a:pPr>
            <a:endParaRPr lang="en-US" kern="0" dirty="0" smtClean="0">
              <a:latin typeface="Arial" pitchFamily="34" charset="0"/>
              <a:ea typeface="ＭＳ Ｐゴシック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9146" y="1159892"/>
            <a:ext cx="83820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Dump the output of an IOC shell “</a:t>
            </a:r>
            <a:r>
              <a:rPr lang="en-US" sz="2400" dirty="0" err="1" smtClean="0"/>
              <a:t>dbl</a:t>
            </a:r>
            <a:r>
              <a:rPr lang="en-US" sz="2400" dirty="0" smtClean="0"/>
              <a:t>” command to a file for processing by other software (</a:t>
            </a:r>
            <a:r>
              <a:rPr lang="en-US" sz="2400" dirty="0" err="1" smtClean="0"/>
              <a:t>ChannelFinder</a:t>
            </a:r>
            <a:r>
              <a:rPr lang="en-US" sz="2400" dirty="0" smtClean="0"/>
              <a:t> in our case):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39146" y="3342672"/>
            <a:ext cx="8382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</a:t>
            </a:r>
            <a:r>
              <a:rPr lang="en-US" sz="2400" dirty="0" smtClean="0"/>
              <a:t>or our sample database, this gets us a file containing: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39146" y="5351653"/>
            <a:ext cx="8382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</a:t>
            </a:r>
            <a:r>
              <a:rPr lang="en-US" sz="2400" dirty="0" smtClean="0"/>
              <a:t> need a LOT more information than that!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417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5"/>
          <p:cNvSpPr>
            <a:spLocks noGrp="1"/>
          </p:cNvSpPr>
          <p:nvPr>
            <p:ph idx="1"/>
          </p:nvPr>
        </p:nvSpPr>
        <p:spPr>
          <a:xfrm>
            <a:off x="76200" y="1905000"/>
            <a:ext cx="8990922" cy="418951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 smtClean="0">
              <a:latin typeface="Courier New" panose="02070309020205020404" pitchFamily="49" charset="0"/>
              <a:ea typeface="ＭＳ Ｐゴシック"/>
              <a:cs typeface="Courier New" panose="020703090202050204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{ </a:t>
            </a: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"</a:t>
            </a:r>
            <a:r>
              <a:rPr lang="en-US" sz="1600" b="1" dirty="0" err="1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pvs</a:t>
            </a: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":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  "DEMONSTRATION_AI_RECORD":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    "type": "</a:t>
            </a:r>
            <a:r>
              <a:rPr lang="en-US" sz="1600" b="1" dirty="0" err="1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ai</a:t>
            </a: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    "fields": { "ADEL": "0.1", "DESC": "Demonstration </a:t>
            </a:r>
            <a:r>
              <a:rPr lang="en-US" sz="1600" b="1" dirty="0" err="1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ai</a:t>
            </a: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 record" },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    "aliases": [ "</a:t>
            </a:r>
            <a:r>
              <a:rPr lang="en-US" sz="1600" b="1" dirty="0" err="1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ExternalAlias</a:t>
            </a: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", "</a:t>
            </a:r>
            <a:r>
              <a:rPr lang="en-US" sz="1600" b="1" dirty="0" err="1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InternalAlias</a:t>
            </a: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" ],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    "info": { "publish": "yes", "archive": </a:t>
            </a:r>
            <a:r>
              <a:rPr lang="en-US" sz="1600" b="1" dirty="0" smtClean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“yes" </a:t>
            </a: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} },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  "</a:t>
            </a:r>
            <a:r>
              <a:rPr lang="en-US" sz="1600" b="1" dirty="0" err="1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ExternalAlias</a:t>
            </a: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":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    "type": "</a:t>
            </a:r>
            <a:r>
              <a:rPr lang="en-US" sz="1600" b="1" dirty="0" err="1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ai</a:t>
            </a: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    "</a:t>
            </a:r>
            <a:r>
              <a:rPr lang="en-US" sz="1600" b="1" dirty="0" err="1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is_alias_to</a:t>
            </a: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": "DEMONSTRATION_AI_RECORD",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    "fields": { "ADEL": "0.1", "DESC": "Demonstration </a:t>
            </a:r>
            <a:r>
              <a:rPr lang="en-US" sz="1600" b="1" dirty="0" err="1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ai</a:t>
            </a: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 record" } },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  "</a:t>
            </a:r>
            <a:r>
              <a:rPr lang="en-US" sz="1600" b="1" dirty="0" err="1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InternalAlias</a:t>
            </a: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":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    "type": "</a:t>
            </a:r>
            <a:r>
              <a:rPr lang="en-US" sz="1600" b="1" dirty="0" err="1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ai</a:t>
            </a: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    "</a:t>
            </a:r>
            <a:r>
              <a:rPr lang="en-US" sz="1600" b="1" dirty="0" err="1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is_alias_to</a:t>
            </a: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": "DEMONSTRATION_AI_RECORD",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    "fields": { "ADEL": "0.1", "DESC": "Demonstration </a:t>
            </a:r>
            <a:r>
              <a:rPr lang="en-US" sz="1600" b="1" dirty="0" err="1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ai</a:t>
            </a: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 record" }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ea typeface="ＭＳ Ｐゴシック"/>
                <a:cs typeface="Courier New" panose="02070309020205020404" pitchFamily="49" charset="0"/>
              </a:rPr>
              <a:t>} }</a:t>
            </a:r>
          </a:p>
          <a:p>
            <a:pPr marL="0" indent="0">
              <a:buNone/>
            </a:pPr>
            <a:endParaRPr lang="en-US" dirty="0" smtClean="0">
              <a:latin typeface="Arial" pitchFamily="34" charset="0"/>
              <a:ea typeface="ＭＳ Ｐゴシック"/>
            </a:endParaRPr>
          </a:p>
        </p:txBody>
      </p:sp>
      <p:sp>
        <p:nvSpPr>
          <p:cNvPr id="11267" name="Title 4"/>
          <p:cNvSpPr>
            <a:spLocks noGrp="1"/>
          </p:cNvSpPr>
          <p:nvPr>
            <p:ph type="title"/>
          </p:nvPr>
        </p:nvSpPr>
        <p:spPr>
          <a:xfrm>
            <a:off x="-8467" y="11938"/>
            <a:ext cx="9144000" cy="978662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Example: What’s on the IOC?</a:t>
            </a:r>
            <a:b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</a:br>
            <a:r>
              <a:rPr lang="en-US" dirty="0" err="1" smtClean="0">
                <a:latin typeface="Arial" pitchFamily="34" charset="0"/>
                <a:ea typeface="ＭＳ Ｐゴシック"/>
                <a:cs typeface="ＭＳ Ｐゴシック"/>
              </a:rPr>
              <a:t>infoServ</a:t>
            </a:r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 Data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J. Priller, May 2015 EPICS Collaboration Meeting - infoServ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, Slide </a:t>
            </a:r>
            <a:fld id="{1D2CDB64-C772-4C10-8066-C769534B205C}" type="slidenum">
              <a:rPr lang="en-US" smtClean="0"/>
              <a:pPr algn="l"/>
              <a:t>7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176100"/>
            <a:ext cx="876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Requested URL = </a:t>
            </a:r>
            <a:r>
              <a:rPr lang="en-US" sz="2000" dirty="0"/>
              <a:t>http</a:t>
            </a:r>
            <a:r>
              <a:rPr lang="en-US" sz="2000" dirty="0" smtClean="0"/>
              <a:t>://testioc:7729/pvs?fields=ADEL,DESC </a:t>
            </a:r>
            <a:endParaRPr lang="en-US" sz="2000" dirty="0"/>
          </a:p>
          <a:p>
            <a:r>
              <a:rPr lang="en-US" sz="2000" dirty="0"/>
              <a:t>(spacing and line-breaks reformatted for </a:t>
            </a:r>
            <a:r>
              <a:rPr lang="en-US" sz="2000" dirty="0" smtClean="0"/>
              <a:t>greater </a:t>
            </a:r>
            <a:r>
              <a:rPr lang="en-US" sz="2000" dirty="0"/>
              <a:t>human readability</a:t>
            </a:r>
            <a:r>
              <a:rPr lang="en-US" sz="2000" dirty="0" smtClean="0"/>
              <a:t>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4672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Provided URLs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J. Priller, May 2015 EPICS Collaboration Meeting - infoServ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, Slide </a:t>
            </a:r>
            <a:fld id="{1D2CDB64-C772-4C10-8066-C769534B205C}" type="slidenum">
              <a:rPr lang="en-US" smtClean="0"/>
              <a:pPr algn="l"/>
              <a:t>8</a:t>
            </a:fld>
            <a:endParaRPr lang="en-US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5239874"/>
              </p:ext>
            </p:extLst>
          </p:nvPr>
        </p:nvGraphicFramePr>
        <p:xfrm>
          <a:off x="76200" y="1066800"/>
          <a:ext cx="8991600" cy="4953001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3657600"/>
                <a:gridCol w="5334000"/>
              </a:tblGrid>
              <a:tr h="49066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/help?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Help page, essentially what you're seeing here...</a:t>
                      </a:r>
                      <a:endParaRPr lang="en-US" sz="1600" dirty="0"/>
                    </a:p>
                  </a:txBody>
                  <a:tcPr anchor="ctr"/>
                </a:tc>
              </a:tr>
              <a:tr h="47431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/info?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(JSON data) server information</a:t>
                      </a:r>
                      <a:endParaRPr lang="en-US" sz="1600" dirty="0"/>
                    </a:p>
                  </a:txBody>
                  <a:tcPr anchor="ctr"/>
                </a:tc>
              </a:tr>
              <a:tr h="62151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</a:t>
                      </a:r>
                      <a:r>
                        <a:rPr lang="en-US" sz="1600" dirty="0" err="1" smtClean="0"/>
                        <a:t>pvs</a:t>
                      </a:r>
                      <a:r>
                        <a:rPr lang="en-US" sz="1600" dirty="0" smtClean="0"/>
                        <a:t>?[fields=FIELD[,FIELD2...]]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(JSON data) get list of records on IOC, and optionally field values</a:t>
                      </a:r>
                      <a:endParaRPr lang="en-US" sz="1600" dirty="0"/>
                    </a:p>
                  </a:txBody>
                  <a:tcPr anchor="ctr"/>
                </a:tc>
              </a:tr>
              <a:tr h="50429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</a:t>
                      </a:r>
                      <a:r>
                        <a:rPr lang="en-US" sz="1600" dirty="0" err="1" smtClean="0"/>
                        <a:t>env?VARNAME</a:t>
                      </a:r>
                      <a:r>
                        <a:rPr lang="en-US" sz="1600" dirty="0" smtClean="0"/>
                        <a:t>[,VARNAME2...]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(JSON data) get values of IOC environment variables</a:t>
                      </a:r>
                      <a:endParaRPr lang="en-US" sz="1600" dirty="0"/>
                    </a:p>
                  </a:txBody>
                  <a:tcPr anchor="ctr"/>
                </a:tc>
              </a:tr>
              <a:tr h="117842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</a:t>
                      </a:r>
                      <a:r>
                        <a:rPr lang="en-US" sz="1600" dirty="0" err="1" smtClean="0"/>
                        <a:t>file?FILENAME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(TEXT) get contents of a given file</a:t>
                      </a:r>
                    </a:p>
                    <a:p>
                      <a:r>
                        <a:rPr lang="en-US" sz="1600" dirty="0" smtClean="0"/>
                        <a:t>absolute directory paths ONLY</a:t>
                      </a:r>
                    </a:p>
                    <a:p>
                      <a:r>
                        <a:rPr lang="en-US" sz="1600" dirty="0" smtClean="0"/>
                        <a:t>MUST be </a:t>
                      </a:r>
                      <a:r>
                        <a:rPr lang="en-US" sz="1600" dirty="0" err="1" smtClean="0"/>
                        <a:t>subdir</a:t>
                      </a:r>
                      <a:r>
                        <a:rPr lang="en-US" sz="1600" dirty="0" smtClean="0"/>
                        <a:t> of $(TOP) or allowed by IOC call to </a:t>
                      </a:r>
                      <a:r>
                        <a:rPr lang="en-US" sz="1600" dirty="0" err="1" smtClean="0"/>
                        <a:t>infoServAllowFilePath</a:t>
                      </a:r>
                      <a:r>
                        <a:rPr lang="en-US" sz="1600" dirty="0" smtClean="0"/>
                        <a:t>()</a:t>
                      </a:r>
                      <a:endParaRPr lang="en-US" sz="1600" dirty="0"/>
                    </a:p>
                  </a:txBody>
                  <a:tcPr anchor="ctr"/>
                </a:tc>
              </a:tr>
              <a:tr h="63453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</a:t>
                      </a:r>
                      <a:r>
                        <a:rPr lang="en-US" sz="1600" dirty="0" err="1" smtClean="0"/>
                        <a:t>fileexists?FILENAME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(JSON) whether the given file exists</a:t>
                      </a:r>
                    </a:p>
                    <a:p>
                      <a:r>
                        <a:rPr lang="en-US" sz="1600" dirty="0" smtClean="0"/>
                        <a:t>same limitations as /file?</a:t>
                      </a:r>
                      <a:endParaRPr lang="en-US" sz="1600" dirty="0"/>
                    </a:p>
                  </a:txBody>
                  <a:tcPr anchor="ctr"/>
                </a:tc>
              </a:tr>
              <a:tr h="66560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</a:t>
                      </a:r>
                      <a:r>
                        <a:rPr lang="en-US" sz="1600" dirty="0" err="1" smtClean="0"/>
                        <a:t>filepaths</a:t>
                      </a:r>
                      <a:r>
                        <a:rPr lang="en-US" sz="1600" dirty="0" smtClean="0"/>
                        <a:t>?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(JSON data) get list of allowed file paths for /file? and /</a:t>
                      </a:r>
                      <a:r>
                        <a:rPr lang="en-US" sz="1600" dirty="0" err="1" smtClean="0"/>
                        <a:t>fileexists</a:t>
                      </a:r>
                      <a:r>
                        <a:rPr lang="en-US" sz="1600" dirty="0" smtClean="0"/>
                        <a:t>?</a:t>
                      </a:r>
                      <a:endParaRPr lang="en-US" sz="1600" dirty="0"/>
                    </a:p>
                  </a:txBody>
                  <a:tcPr anchor="ctr"/>
                </a:tc>
              </a:tr>
              <a:tr h="38365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/startup?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(JSON data) get IOC startup script info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572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Arial" pitchFamily="34" charset="0"/>
                <a:ea typeface="ＭＳ Ｐゴシック"/>
              </a:rPr>
              <a:t>Building configuration files for </a:t>
            </a:r>
            <a:r>
              <a:rPr lang="en-US" sz="2400" dirty="0" err="1">
                <a:latin typeface="Arial" pitchFamily="34" charset="0"/>
                <a:ea typeface="ＭＳ Ｐゴシック"/>
              </a:rPr>
              <a:t>ChannelArchiver</a:t>
            </a:r>
            <a:r>
              <a:rPr lang="en-US" sz="2400" dirty="0">
                <a:latin typeface="Arial" pitchFamily="34" charset="0"/>
                <a:ea typeface="ＭＳ Ｐゴシック"/>
              </a:rPr>
              <a:t> and the Archiver Appliance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Arial" pitchFamily="34" charset="0"/>
                <a:ea typeface="ＭＳ Ｐゴシック"/>
              </a:rPr>
              <a:t>Creating channel lists for the CSS channel </a:t>
            </a:r>
            <a:r>
              <a:rPr lang="en-US" sz="2400" dirty="0" smtClean="0">
                <a:latin typeface="Arial" pitchFamily="34" charset="0"/>
                <a:ea typeface="ＭＳ Ｐゴシック"/>
              </a:rPr>
              <a:t>browser</a:t>
            </a:r>
            <a:endParaRPr lang="en-US" sz="2400" dirty="0">
              <a:latin typeface="Arial" pitchFamily="34" charset="0"/>
              <a:ea typeface="ＭＳ Ｐゴシック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Arial" pitchFamily="34" charset="0"/>
                <a:ea typeface="ＭＳ Ｐゴシック"/>
              </a:rPr>
              <a:t>Creating </a:t>
            </a:r>
            <a:r>
              <a:rPr lang="en-US" sz="2400" dirty="0" smtClean="0">
                <a:latin typeface="Arial" pitchFamily="34" charset="0"/>
                <a:ea typeface="ＭＳ Ｐゴシック"/>
              </a:rPr>
              <a:t>channel </a:t>
            </a:r>
            <a:r>
              <a:rPr lang="en-US" sz="2400" dirty="0">
                <a:latin typeface="Arial" pitchFamily="34" charset="0"/>
                <a:ea typeface="ＭＳ Ｐゴシック"/>
              </a:rPr>
              <a:t>list web </a:t>
            </a:r>
            <a:r>
              <a:rPr lang="en-US" sz="2400" dirty="0" smtClean="0">
                <a:latin typeface="Arial" pitchFamily="34" charset="0"/>
                <a:ea typeface="ＭＳ Ｐゴシック"/>
              </a:rPr>
              <a:t>pages </a:t>
            </a:r>
            <a:r>
              <a:rPr lang="en-US" sz="2400" dirty="0">
                <a:latin typeface="Arial" pitchFamily="34" charset="0"/>
                <a:ea typeface="ＭＳ Ｐゴシック"/>
              </a:rPr>
              <a:t>for humans to browse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Arial" pitchFamily="34" charset="0"/>
                <a:ea typeface="ＭＳ Ｐゴシック"/>
              </a:rPr>
              <a:t>Creating “all-in-one” database files for </a:t>
            </a:r>
            <a:r>
              <a:rPr lang="en-US" sz="2400" dirty="0" smtClean="0">
                <a:latin typeface="Arial" pitchFamily="34" charset="0"/>
                <a:ea typeface="ＭＳ Ｐゴシック"/>
              </a:rPr>
              <a:t>IOCs </a:t>
            </a:r>
            <a:r>
              <a:rPr lang="en-US" sz="2400" dirty="0">
                <a:latin typeface="Arial" pitchFamily="34" charset="0"/>
                <a:ea typeface="ＭＳ Ｐゴシック"/>
              </a:rPr>
              <a:t>by parsing their startup scripts and </a:t>
            </a:r>
            <a:r>
              <a:rPr lang="en-US" sz="2400" dirty="0" smtClean="0">
                <a:latin typeface="Arial" pitchFamily="34" charset="0"/>
                <a:ea typeface="ＭＳ Ｐゴシック"/>
              </a:rPr>
              <a:t>the </a:t>
            </a:r>
            <a:r>
              <a:rPr lang="en-US" sz="2400" dirty="0">
                <a:latin typeface="Arial" pitchFamily="34" charset="0"/>
                <a:ea typeface="ＭＳ Ｐゴシック"/>
              </a:rPr>
              <a:t>*.</a:t>
            </a:r>
            <a:r>
              <a:rPr lang="en-US" sz="2400" dirty="0" err="1">
                <a:latin typeface="Arial" pitchFamily="34" charset="0"/>
                <a:ea typeface="ＭＳ Ｐゴシック"/>
              </a:rPr>
              <a:t>dbd</a:t>
            </a:r>
            <a:r>
              <a:rPr lang="en-US" sz="2400" dirty="0">
                <a:latin typeface="Arial" pitchFamily="34" charset="0"/>
                <a:ea typeface="ＭＳ Ｐゴシック"/>
              </a:rPr>
              <a:t>, *.</a:t>
            </a:r>
            <a:r>
              <a:rPr lang="en-US" sz="2400" dirty="0" err="1">
                <a:latin typeface="Arial" pitchFamily="34" charset="0"/>
                <a:ea typeface="ＭＳ Ｐゴシック"/>
              </a:rPr>
              <a:t>db</a:t>
            </a:r>
            <a:r>
              <a:rPr lang="en-US" sz="2400" dirty="0">
                <a:latin typeface="Arial" pitchFamily="34" charset="0"/>
                <a:ea typeface="ＭＳ Ｐゴシック"/>
              </a:rPr>
              <a:t> and *.substitutions files loaded, with macro and environment variable replacements </a:t>
            </a:r>
            <a:r>
              <a:rPr lang="en-US" sz="2400" dirty="0" smtClean="0">
                <a:latin typeface="Arial" pitchFamily="34" charset="0"/>
                <a:ea typeface="ＭＳ Ｐゴシック"/>
              </a:rPr>
              <a:t>all filled </a:t>
            </a:r>
            <a:r>
              <a:rPr lang="en-US" sz="2400" dirty="0">
                <a:latin typeface="Arial" pitchFamily="34" charset="0"/>
                <a:ea typeface="ＭＳ Ｐゴシック"/>
              </a:rPr>
              <a:t>in.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Arial" pitchFamily="34" charset="0"/>
                <a:ea typeface="ＭＳ Ｐゴシック"/>
              </a:rPr>
              <a:t>(With the above all-in-one databases) performing sanity-checks to look for duplicate record names, missing </a:t>
            </a:r>
            <a:r>
              <a:rPr lang="en-US" sz="2400" dirty="0" smtClean="0">
                <a:latin typeface="Arial" pitchFamily="34" charset="0"/>
                <a:ea typeface="ＭＳ Ｐゴシック"/>
              </a:rPr>
              <a:t>link </a:t>
            </a:r>
            <a:r>
              <a:rPr lang="en-US" sz="2400" dirty="0">
                <a:latin typeface="Arial" pitchFamily="34" charset="0"/>
                <a:ea typeface="ＭＳ Ｐゴシック"/>
              </a:rPr>
              <a:t>targets, invalid fields, duplicate fields, invalid field menu choices, field value strings that </a:t>
            </a:r>
            <a:r>
              <a:rPr lang="en-US" sz="2400" dirty="0" smtClean="0">
                <a:latin typeface="Arial" pitchFamily="34" charset="0"/>
                <a:ea typeface="ＭＳ Ｐゴシック"/>
              </a:rPr>
              <a:t>are too long... </a:t>
            </a:r>
            <a:r>
              <a:rPr lang="en-US" sz="2400" dirty="0">
                <a:latin typeface="Arial" pitchFamily="34" charset="0"/>
                <a:ea typeface="ＭＳ Ｐゴシック"/>
              </a:rPr>
              <a:t>and every other </a:t>
            </a:r>
            <a:r>
              <a:rPr lang="en-US" sz="2400" dirty="0" smtClean="0">
                <a:latin typeface="Arial" pitchFamily="34" charset="0"/>
                <a:ea typeface="ＭＳ Ｐゴシック"/>
              </a:rPr>
              <a:t>mistake </a:t>
            </a:r>
            <a:r>
              <a:rPr lang="en-US" sz="2400" dirty="0">
                <a:latin typeface="Arial" pitchFamily="34" charset="0"/>
                <a:ea typeface="ＭＳ Ｐゴシック"/>
              </a:rPr>
              <a:t>I can remember making and </a:t>
            </a:r>
            <a:r>
              <a:rPr lang="en-US" sz="2400" dirty="0" smtClean="0">
                <a:latin typeface="Arial" pitchFamily="34" charset="0"/>
                <a:ea typeface="ＭＳ Ｐゴシック"/>
              </a:rPr>
              <a:t>spending </a:t>
            </a:r>
            <a:r>
              <a:rPr lang="en-US" sz="2400" dirty="0">
                <a:latin typeface="Arial" pitchFamily="34" charset="0"/>
                <a:ea typeface="ＭＳ Ｐゴシック"/>
              </a:rPr>
              <a:t>hours </a:t>
            </a:r>
            <a:r>
              <a:rPr lang="en-US" sz="2400" dirty="0" smtClean="0">
                <a:latin typeface="Arial" pitchFamily="34" charset="0"/>
                <a:ea typeface="ＭＳ Ｐゴシック"/>
              </a:rPr>
              <a:t>trying to </a:t>
            </a:r>
            <a:r>
              <a:rPr lang="en-US" sz="2400" dirty="0">
                <a:latin typeface="Arial" pitchFamily="34" charset="0"/>
                <a:ea typeface="ＭＳ Ｐゴシック"/>
              </a:rPr>
              <a:t>figure </a:t>
            </a:r>
            <a:r>
              <a:rPr lang="en-US" sz="2400" dirty="0" smtClean="0">
                <a:latin typeface="Arial" pitchFamily="34" charset="0"/>
                <a:ea typeface="ＭＳ Ｐゴシック"/>
              </a:rPr>
              <a:t>out!</a:t>
            </a:r>
          </a:p>
        </p:txBody>
      </p:sp>
      <p:sp>
        <p:nvSpPr>
          <p:cNvPr id="11267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599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Things We’re Using </a:t>
            </a:r>
            <a:r>
              <a:rPr lang="en-US" dirty="0" err="1" smtClean="0">
                <a:latin typeface="Arial" pitchFamily="34" charset="0"/>
                <a:ea typeface="ＭＳ Ｐゴシック"/>
                <a:cs typeface="ＭＳ Ｐゴシック"/>
              </a:rPr>
              <a:t>infoServ</a:t>
            </a:r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 For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J. Priller, May 2015 EPICS Collaboration Meeting - infoServ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, Slide </a:t>
            </a:r>
            <a:fld id="{1D2CDB64-C772-4C10-8066-C769534B205C}" type="slidenum">
              <a:rPr lang="en-US" smtClean="0"/>
              <a:pPr algn="l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31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IB3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RIB PowerPoint Template.pptx" id="{F9D8EFE4-3DAD-43E2-85D0-715CB6229C22}" vid="{1E1D846A-C59C-4820-B358-E1CB3089F23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Archive_x0020_Date xmlns="31ac3772-10db-466f-87b2-5ca6a813de6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3BD37D80078F548BBEEE5EE4D24BF67" ma:contentTypeVersion="" ma:contentTypeDescription="Create a new document." ma:contentTypeScope="" ma:versionID="305c05ce202abd4547db65143efbb202">
  <xsd:schema xmlns:xsd="http://www.w3.org/2001/XMLSchema" xmlns:xs="http://www.w3.org/2001/XMLSchema" xmlns:p="http://schemas.microsoft.com/office/2006/metadata/properties" xmlns:ns2="31ac3772-10db-466f-87b2-5ca6a813de61" targetNamespace="http://schemas.microsoft.com/office/2006/metadata/properties" ma:root="true" ma:fieldsID="27f316a289d0d4e7702aae3a41d32afd" ns2:_="">
    <xsd:import namespace="31ac3772-10db-466f-87b2-5ca6a813de61"/>
    <xsd:element name="properties">
      <xsd:complexType>
        <xsd:sequence>
          <xsd:element name="documentManagement">
            <xsd:complexType>
              <xsd:all>
                <xsd:element ref="ns2:Archive_x0020_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ac3772-10db-466f-87b2-5ca6a813de61" elementFormDefault="qualified">
    <xsd:import namespace="http://schemas.microsoft.com/office/2006/documentManagement/types"/>
    <xsd:import namespace="http://schemas.microsoft.com/office/infopath/2007/PartnerControls"/>
    <xsd:element name="Archive_x0020_Date" ma:index="8" nillable="true" ma:displayName="Archive Date" ma:format="DateOnly" ma:internalName="Archive_x0020_Dat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BA702D-F6E6-4314-8945-369A109C75F9}">
  <ds:schemaRefs>
    <ds:schemaRef ds:uri="31ac3772-10db-466f-87b2-5ca6a813de61"/>
    <ds:schemaRef ds:uri="http://purl.org/dc/elements/1.1/"/>
    <ds:schemaRef ds:uri="http://purl.org/dc/terms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6EE85E5-FD72-444E-BFCA-947AC9F931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ac3772-10db-466f-87b2-5ca6a813de6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B76CD61-6042-403B-B3F6-04E51A8FF7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FRIB%20PowerPoint%20Template</Template>
  <TotalTime>3269</TotalTime>
  <Words>1064</Words>
  <Application>Microsoft Office PowerPoint</Application>
  <PresentationFormat>On-screen Show (4:3)</PresentationFormat>
  <Paragraphs>124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ＭＳ Ｐゴシック</vt:lpstr>
      <vt:lpstr>Arial</vt:lpstr>
      <vt:lpstr>Calibri</vt:lpstr>
      <vt:lpstr>Courier New</vt:lpstr>
      <vt:lpstr>Helvetica</vt:lpstr>
      <vt:lpstr>Lucida Grande</vt:lpstr>
      <vt:lpstr>Wingdings</vt:lpstr>
      <vt:lpstr>ヒラギノ角ゴ Pro W3</vt:lpstr>
      <vt:lpstr>FRIB3</vt:lpstr>
      <vt:lpstr>infoServ</vt:lpstr>
      <vt:lpstr>What is infoServ?</vt:lpstr>
      <vt:lpstr>Why Would Anyone Need This? [1 of 2]</vt:lpstr>
      <vt:lpstr>Why Would Anyone Need This? [2 of 2]</vt:lpstr>
      <vt:lpstr>Example: What’s on the IOC? A Sample Database File</vt:lpstr>
      <vt:lpstr>Example: What’s on the IOC? Our Previous Method</vt:lpstr>
      <vt:lpstr>Example: What’s on the IOC? infoServ Data</vt:lpstr>
      <vt:lpstr>Provided URLs</vt:lpstr>
      <vt:lpstr>Things We’re Using infoServ For</vt:lpstr>
      <vt:lpstr>Issues</vt:lpstr>
      <vt:lpstr>Questions?</vt:lpstr>
    </vt:vector>
  </TitlesOfParts>
  <Company>NSCL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201505 PPS In-process Review Presentation Template</dc:title>
  <dc:creator>Amy McCausey</dc:creator>
  <cp:lastModifiedBy>Priller, John</cp:lastModifiedBy>
  <cp:revision>69</cp:revision>
  <cp:lastPrinted>2013-06-17T20:20:32Z</cp:lastPrinted>
  <dcterms:created xsi:type="dcterms:W3CDTF">2015-05-10T04:34:14Z</dcterms:created>
  <dcterms:modified xsi:type="dcterms:W3CDTF">2015-05-18T14:15:18Z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0x01010033BD37D80078F548BBEEE5EE4D24BF67</vt:lpwstr>
  </property>
  <property fmtid="{D5CDD505-2E9C-101B-9397-08002B2CF9AE}" pid="3" name="TemplateUrl">
    <vt:lpwstr/>
  </property>
  <property fmtid="{D5CDD505-2E9C-101B-9397-08002B2CF9AE}" pid="4" name="xd_Signature">
    <vt:bool>false</vt:bool>
  </property>
  <property fmtid="{D5CDD505-2E9C-101B-9397-08002B2CF9AE}" pid="5" name="xd_ProgID">
    <vt:lpwstr/>
  </property>
</Properties>
</file>